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58" r:id="rId10"/>
    <p:sldId id="259" r:id="rId11"/>
    <p:sldId id="260" r:id="rId12"/>
    <p:sldId id="261" r:id="rId13"/>
    <p:sldId id="262" r:id="rId14"/>
    <p:sldId id="263" r:id="rId15"/>
    <p:sldId id="266" r:id="rId16"/>
    <p:sldId id="302" r:id="rId17"/>
    <p:sldId id="292" r:id="rId18"/>
    <p:sldId id="268" r:id="rId19"/>
    <p:sldId id="297" r:id="rId20"/>
    <p:sldId id="301" r:id="rId21"/>
    <p:sldId id="277" r:id="rId22"/>
    <p:sldId id="293" r:id="rId23"/>
    <p:sldId id="269" r:id="rId24"/>
    <p:sldId id="303" r:id="rId25"/>
    <p:sldId id="278" r:id="rId26"/>
    <p:sldId id="298" r:id="rId27"/>
    <p:sldId id="279" r:id="rId28"/>
    <p:sldId id="294" r:id="rId29"/>
    <p:sldId id="270" r:id="rId30"/>
    <p:sldId id="300" r:id="rId31"/>
    <p:sldId id="299" r:id="rId32"/>
    <p:sldId id="282" r:id="rId33"/>
    <p:sldId id="283" r:id="rId34"/>
    <p:sldId id="284" r:id="rId35"/>
    <p:sldId id="295" r:id="rId36"/>
    <p:sldId id="271" r:id="rId37"/>
    <p:sldId id="29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91A8-2B77-4772-97A9-358DC11B275C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B1E1F6-E8D0-4E86-A2EA-B96BEA1C015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91A8-2B77-4772-97A9-358DC11B275C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E1F6-E8D0-4E86-A2EA-B96BEA1C0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91A8-2B77-4772-97A9-358DC11B275C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E1F6-E8D0-4E86-A2EA-B96BEA1C0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91A8-2B77-4772-97A9-358DC11B275C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E1F6-E8D0-4E86-A2EA-B96BEA1C0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91A8-2B77-4772-97A9-358DC11B275C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E1F6-E8D0-4E86-A2EA-B96BEA1C015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91A8-2B77-4772-97A9-358DC11B275C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E1F6-E8D0-4E86-A2EA-B96BEA1C015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91A8-2B77-4772-97A9-358DC11B275C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E1F6-E8D0-4E86-A2EA-B96BEA1C015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91A8-2B77-4772-97A9-358DC11B275C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E1F6-E8D0-4E86-A2EA-B96BEA1C0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91A8-2B77-4772-97A9-358DC11B275C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E1F6-E8D0-4E86-A2EA-B96BEA1C0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91A8-2B77-4772-97A9-358DC11B275C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E1F6-E8D0-4E86-A2EA-B96BEA1C0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91A8-2B77-4772-97A9-358DC11B275C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E1F6-E8D0-4E86-A2EA-B96BEA1C01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49791A8-2B77-4772-97A9-358DC11B275C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9B1E1F6-E8D0-4E86-A2EA-B96BEA1C015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blog.lib.umn.edu/nich0185/myblog/2011/11/attachment-theory-and-rhesus-monkeys.html" TargetMode="External"/><Relationship Id="rId3" Type="http://schemas.openxmlformats.org/officeDocument/2006/relationships/hyperlink" Target="http://en.wikipedia.org/wiki/Rorschach_test" TargetMode="External"/><Relationship Id="rId7" Type="http://schemas.openxmlformats.org/officeDocument/2006/relationships/hyperlink" Target="http://blog.lib.umn.edu/nich0185/myblog2/2012/01/baby-little-albert-experiment---how-unethical.html" TargetMode="External"/><Relationship Id="rId2" Type="http://schemas.openxmlformats.org/officeDocument/2006/relationships/hyperlink" Target="http://www.spannj.org/BasicRights/appendix_b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sychology.about.com/b/2010/07/20/6-famous-psychology-experiments.htm" TargetMode="External"/><Relationship Id="rId5" Type="http://schemas.openxmlformats.org/officeDocument/2006/relationships/hyperlink" Target="http://rorschachreviews.com/" TargetMode="External"/><Relationship Id="rId10" Type="http://schemas.openxmlformats.org/officeDocument/2006/relationships/hyperlink" Target="http://zimbardofanclub.wikispaces.com/Criticisms+of+the+Stanford+Prison+Experiment" TargetMode="External"/><Relationship Id="rId4" Type="http://schemas.openxmlformats.org/officeDocument/2006/relationships/hyperlink" Target="http://crayfisher.wordpress.com/2012/03/27/a-racial-rorschach-test/" TargetMode="External"/><Relationship Id="rId9" Type="http://schemas.openxmlformats.org/officeDocument/2006/relationships/hyperlink" Target="http://iws.collin.edu/blusk/LAB-EXPTL_DESIGN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4267200"/>
          </a:xfrm>
        </p:spPr>
        <p:txBody>
          <a:bodyPr/>
          <a:lstStyle/>
          <a:p>
            <a:r>
              <a:rPr lang="en-US" dirty="0" smtClean="0"/>
              <a:t>Intelligence Tests and Psychological Experiments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12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Criticism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IQ </a:t>
            </a:r>
            <a:r>
              <a:rPr lang="en-US" sz="3600" dirty="0"/>
              <a:t>tests only examine particular areas embodied by the broadest notion of "</a:t>
            </a:r>
            <a:r>
              <a:rPr lang="en-US" sz="3600" dirty="0" smtClean="0"/>
              <a:t>intelligence“</a:t>
            </a:r>
          </a:p>
          <a:p>
            <a:r>
              <a:rPr lang="en-US" sz="3600" dirty="0" smtClean="0"/>
              <a:t>F</a:t>
            </a:r>
            <a:r>
              <a:rPr lang="en-US" sz="3600" dirty="0" smtClean="0"/>
              <a:t>ail </a:t>
            </a:r>
            <a:r>
              <a:rPr lang="en-US" sz="3600" dirty="0"/>
              <a:t>to account for certain areas which are also associated with "intelligence" </a:t>
            </a:r>
            <a:r>
              <a:rPr lang="en-US" sz="3600" dirty="0" smtClean="0"/>
              <a:t>such as creativit</a:t>
            </a:r>
            <a:r>
              <a:rPr lang="en-US" sz="3600" dirty="0" smtClean="0"/>
              <a:t>y or emotional intelligence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9062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Rorschach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The Rorschach test </a:t>
            </a:r>
            <a:r>
              <a:rPr lang="en-US" sz="3600" dirty="0" smtClean="0"/>
              <a:t>is </a:t>
            </a:r>
            <a:r>
              <a:rPr lang="en-US" sz="3600" dirty="0" smtClean="0"/>
              <a:t>a psychological test in which </a:t>
            </a:r>
            <a:r>
              <a:rPr lang="en-US" sz="3600" dirty="0" smtClean="0"/>
              <a:t>subjects’ perceptions of inkblots are recorded and then analyzed</a:t>
            </a:r>
            <a:endParaRPr lang="en-US" sz="3600" dirty="0"/>
          </a:p>
          <a:p>
            <a:r>
              <a:rPr lang="en-US" sz="3600" dirty="0" smtClean="0"/>
              <a:t>Some </a:t>
            </a:r>
            <a:r>
              <a:rPr lang="en-US" sz="3600" dirty="0"/>
              <a:t>psychologists use this test to examine a person's </a:t>
            </a:r>
            <a:r>
              <a:rPr lang="en-US" sz="3600" dirty="0" smtClean="0"/>
              <a:t>characteristics </a:t>
            </a:r>
            <a:r>
              <a:rPr lang="en-US" sz="3600" dirty="0"/>
              <a:t>and emotional </a:t>
            </a:r>
            <a:r>
              <a:rPr lang="en-US" sz="3600" dirty="0" smtClean="0"/>
              <a:t>functioning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472751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4" y="76200"/>
            <a:ext cx="8845356" cy="6705600"/>
          </a:xfrm>
        </p:spPr>
      </p:pic>
    </p:spTree>
    <p:extLst>
      <p:ext uri="{BB962C8B-B14F-4D97-AF65-F5344CB8AC3E}">
        <p14:creationId xmlns:p14="http://schemas.microsoft.com/office/powerpoint/2010/main" val="2084958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8582"/>
            <a:ext cx="8458200" cy="6674656"/>
          </a:xfrm>
        </p:spPr>
      </p:pic>
    </p:spTree>
    <p:extLst>
      <p:ext uri="{BB962C8B-B14F-4D97-AF65-F5344CB8AC3E}">
        <p14:creationId xmlns:p14="http://schemas.microsoft.com/office/powerpoint/2010/main" val="1296961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9861"/>
            <a:ext cx="8153400" cy="6480811"/>
          </a:xfrm>
        </p:spPr>
      </p:pic>
    </p:spTree>
    <p:extLst>
      <p:ext uri="{BB962C8B-B14F-4D97-AF65-F5344CB8AC3E}">
        <p14:creationId xmlns:p14="http://schemas.microsoft.com/office/powerpoint/2010/main" val="1779620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Albert (1920)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Exposed a 9-month-old to </a:t>
            </a:r>
            <a:r>
              <a:rPr lang="en-US" sz="3200" dirty="0"/>
              <a:t>a series of stimuli including a white rat, a rabbit, a monkey, </a:t>
            </a:r>
            <a:r>
              <a:rPr lang="en-US" sz="3200" dirty="0" smtClean="0"/>
              <a:t>masks, </a:t>
            </a:r>
            <a:r>
              <a:rPr lang="en-US" sz="3200" dirty="0"/>
              <a:t>and burning newspapers and observed </a:t>
            </a:r>
            <a:r>
              <a:rPr lang="en-US" sz="3200" dirty="0" smtClean="0"/>
              <a:t>his reactions</a:t>
            </a:r>
          </a:p>
          <a:p>
            <a:r>
              <a:rPr lang="en-US" sz="3200" dirty="0" smtClean="0"/>
              <a:t>He initially showed no fear of any of the objects</a:t>
            </a: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548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Albert (1920)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500" dirty="0" smtClean="0"/>
              <a:t>The </a:t>
            </a:r>
            <a:r>
              <a:rPr lang="en-US" sz="3500" dirty="0"/>
              <a:t>next time </a:t>
            </a:r>
            <a:r>
              <a:rPr lang="en-US" sz="3500" dirty="0" smtClean="0"/>
              <a:t>he was </a:t>
            </a:r>
            <a:r>
              <a:rPr lang="en-US" sz="3500" dirty="0"/>
              <a:t>exposed to the rat, </a:t>
            </a:r>
            <a:r>
              <a:rPr lang="en-US" sz="3500" dirty="0" smtClean="0"/>
              <a:t>they made </a:t>
            </a:r>
            <a:r>
              <a:rPr lang="en-US" sz="3500" dirty="0"/>
              <a:t>a loud noise by hitting a metal pipe with a </a:t>
            </a:r>
            <a:r>
              <a:rPr lang="en-US" sz="3500" dirty="0" smtClean="0"/>
              <a:t>hammer</a:t>
            </a:r>
          </a:p>
          <a:p>
            <a:r>
              <a:rPr lang="en-US" sz="3500" dirty="0"/>
              <a:t>Naturally, Albert began to cry after hearing the loud noise</a:t>
            </a:r>
          </a:p>
          <a:p>
            <a:r>
              <a:rPr lang="en-US" sz="3500" dirty="0"/>
              <a:t>After repeatedly pairing the white rat with the loud noise, Albert began to cry simply after seeing the rat</a:t>
            </a:r>
          </a:p>
          <a:p>
            <a:endParaRPr lang="en-US" sz="35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73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Albert (1920)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597206"/>
            <a:ext cx="3886200" cy="5260794"/>
          </a:xfrm>
        </p:spPr>
      </p:pic>
    </p:spTree>
    <p:extLst>
      <p:ext uri="{BB962C8B-B14F-4D97-AF65-F5344CB8AC3E}">
        <p14:creationId xmlns:p14="http://schemas.microsoft.com/office/powerpoint/2010/main" val="1400341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Harlow’s Rhesus Monkeys (1957-1963)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Harlow’s most famous experiment involved giving young rhesus monkeys a choice between two different "</a:t>
            </a:r>
            <a:r>
              <a:rPr lang="en-US" sz="3200" dirty="0" smtClean="0"/>
              <a:t>mothers“</a:t>
            </a:r>
          </a:p>
          <a:p>
            <a:r>
              <a:rPr lang="en-US" sz="3200" dirty="0" smtClean="0"/>
              <a:t>One </a:t>
            </a:r>
            <a:r>
              <a:rPr lang="en-US" sz="3200" dirty="0"/>
              <a:t>was made of soft terrycloth, but provided no </a:t>
            </a:r>
            <a:r>
              <a:rPr lang="en-US" sz="3200" dirty="0" smtClean="0"/>
              <a:t>food</a:t>
            </a:r>
          </a:p>
          <a:p>
            <a:r>
              <a:rPr lang="en-US" sz="3200" dirty="0" smtClean="0"/>
              <a:t>The </a:t>
            </a:r>
            <a:r>
              <a:rPr lang="en-US" sz="3200" dirty="0"/>
              <a:t>other was made of wire, but provided food from an attached baby </a:t>
            </a:r>
            <a:r>
              <a:rPr lang="en-US" sz="3200" dirty="0" smtClean="0"/>
              <a:t>bottle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2135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Harlow’s Rhesus Monkeys (1957-1963)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Harlow removed young monkeys from their natural mothers a few hours after birth and left them to be "raised" by these mother surrogates</a:t>
            </a:r>
          </a:p>
          <a:p>
            <a:r>
              <a:rPr lang="en-US" sz="3200" dirty="0"/>
              <a:t>The experiment demonstrated that the baby monkeys spent significantly more time with their cloth mother than with their wire </a:t>
            </a:r>
            <a:r>
              <a:rPr lang="en-US" sz="3200" dirty="0" smtClean="0"/>
              <a:t>mother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089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Logical-mathematical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Deals with </a:t>
            </a:r>
            <a:r>
              <a:rPr lang="en-US" sz="3600" dirty="0"/>
              <a:t>logic, abstractions, </a:t>
            </a:r>
            <a:r>
              <a:rPr lang="en-US" sz="3600" dirty="0" smtClean="0"/>
              <a:t>reasoning, numbers, </a:t>
            </a:r>
            <a:r>
              <a:rPr lang="en-US" sz="3600" dirty="0"/>
              <a:t>and critical </a:t>
            </a:r>
            <a:r>
              <a:rPr lang="en-US" sz="3600" dirty="0" smtClean="0"/>
              <a:t>thinking</a:t>
            </a:r>
          </a:p>
          <a:p>
            <a:r>
              <a:rPr lang="en-US" sz="3600" dirty="0" smtClean="0"/>
              <a:t>Emphasis on reasoning </a:t>
            </a:r>
            <a:r>
              <a:rPr lang="en-US" sz="3600" dirty="0"/>
              <a:t>capabilities, recognizing abstract patterns, scientific thinking and </a:t>
            </a:r>
            <a:r>
              <a:rPr lang="en-US" sz="3600" dirty="0" smtClean="0"/>
              <a:t>investigation, </a:t>
            </a:r>
            <a:r>
              <a:rPr lang="en-US" sz="3600" dirty="0"/>
              <a:t>and the ability to perform complex </a:t>
            </a:r>
            <a:r>
              <a:rPr lang="en-US" sz="3600" dirty="0" smtClean="0"/>
              <a:t>calculations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42439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Harlow’s Rhesus Monkeys (1957-1963)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In a later experiment, Harlow demonstrated that young monkeys would also turn to their cloth surrogate mother for comfort and </a:t>
            </a:r>
            <a:r>
              <a:rPr lang="en-US" sz="3200" dirty="0" smtClean="0"/>
              <a:t>security</a:t>
            </a:r>
          </a:p>
          <a:p>
            <a:r>
              <a:rPr lang="en-US" sz="3200" dirty="0" smtClean="0"/>
              <a:t>Harlow </a:t>
            </a:r>
            <a:r>
              <a:rPr lang="en-US" sz="3200" dirty="0"/>
              <a:t>allowed the young monkeys to explore a room either in the presence of their surrogate mothers or in her absence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887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Harlow’s Rhesus Monkeys (1957-1963)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Monkeys </a:t>
            </a:r>
            <a:r>
              <a:rPr lang="en-US" sz="3600" dirty="0" smtClean="0"/>
              <a:t>in the presence of their mother would use her as a secure base to explore the room</a:t>
            </a:r>
          </a:p>
          <a:p>
            <a:r>
              <a:rPr lang="en-US" sz="3600" dirty="0" smtClean="0"/>
              <a:t>When the surrogate mothers were removed from the room, the </a:t>
            </a:r>
            <a:r>
              <a:rPr lang="en-US" sz="3600" dirty="0" smtClean="0"/>
              <a:t>monkeys would </a:t>
            </a:r>
            <a:r>
              <a:rPr lang="en-US" sz="3600" dirty="0" smtClean="0"/>
              <a:t>often freeze up, crouch, rock, scream, and cry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751949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Harlow’s Rhesus Monkeys (1957-1963)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00200"/>
            <a:ext cx="6341970" cy="5117440"/>
          </a:xfrm>
        </p:spPr>
      </p:pic>
    </p:spTree>
    <p:extLst>
      <p:ext uri="{BB962C8B-B14F-4D97-AF65-F5344CB8AC3E}">
        <p14:creationId xmlns:p14="http://schemas.microsoft.com/office/powerpoint/2010/main" val="41889524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Milgram</a:t>
            </a:r>
            <a:r>
              <a:rPr lang="en-US" dirty="0" smtClean="0"/>
              <a:t> Obedience Experiment (1961)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Milgram</a:t>
            </a:r>
            <a:r>
              <a:rPr lang="en-US" sz="3600" dirty="0"/>
              <a:t> developed an intimidating shock generator, with shock levels </a:t>
            </a:r>
            <a:r>
              <a:rPr lang="en-US" sz="3600" dirty="0" smtClean="0"/>
              <a:t>from 30 to 450 volts</a:t>
            </a:r>
            <a:endParaRPr lang="en-US" sz="3600" dirty="0" smtClean="0"/>
          </a:p>
          <a:p>
            <a:r>
              <a:rPr lang="en-US" sz="3600" dirty="0"/>
              <a:t>T</a:t>
            </a:r>
            <a:r>
              <a:rPr lang="en-US" sz="3600" dirty="0" smtClean="0"/>
              <a:t>he </a:t>
            </a:r>
            <a:r>
              <a:rPr lang="en-US" sz="3600" dirty="0" smtClean="0"/>
              <a:t>switches </a:t>
            </a:r>
            <a:r>
              <a:rPr lang="en-US" sz="3600" dirty="0"/>
              <a:t>were labeled </a:t>
            </a:r>
            <a:r>
              <a:rPr lang="en-US" sz="3600" dirty="0" smtClean="0"/>
              <a:t>"</a:t>
            </a:r>
            <a:r>
              <a:rPr lang="en-US" sz="3600" dirty="0"/>
              <a:t>slight shock," "moderate </a:t>
            </a:r>
            <a:r>
              <a:rPr lang="en-US" sz="3600" dirty="0" smtClean="0"/>
              <a:t>shock,” "danger</a:t>
            </a:r>
            <a:r>
              <a:rPr lang="en-US" sz="3600" dirty="0"/>
              <a:t>: severe </a:t>
            </a:r>
            <a:r>
              <a:rPr lang="en-US" sz="3600" dirty="0" smtClean="0"/>
              <a:t>shock,“ and “XXX”</a:t>
            </a:r>
            <a:endParaRPr lang="en-US" sz="3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310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Milgram</a:t>
            </a:r>
            <a:r>
              <a:rPr lang="en-US" dirty="0" smtClean="0"/>
              <a:t> Obedience Experiment (1961)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Each </a:t>
            </a:r>
            <a:r>
              <a:rPr lang="en-US" sz="3600" dirty="0"/>
              <a:t>participant took the role of a "teacher" who would then deliver a shock to the "student" every time an incorrect answer was produced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544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Milgram</a:t>
            </a:r>
            <a:r>
              <a:rPr lang="en-US" dirty="0" smtClean="0"/>
              <a:t> Obedience Experiment (1961)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While </a:t>
            </a:r>
            <a:r>
              <a:rPr lang="en-US" sz="3200" dirty="0" smtClean="0"/>
              <a:t>the participant believed that he was delivering real shocks to the student, the student was actually an assistant in the experiment who was simply pretending to be </a:t>
            </a:r>
            <a:r>
              <a:rPr lang="en-US" sz="3200" dirty="0" smtClean="0"/>
              <a:t>shocked</a:t>
            </a:r>
          </a:p>
          <a:p>
            <a:r>
              <a:rPr lang="en-US" sz="3200" dirty="0"/>
              <a:t>As the experiment progressed, the participant would hear the learner plead to be released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188174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Milgram</a:t>
            </a:r>
            <a:r>
              <a:rPr lang="en-US" dirty="0" smtClean="0"/>
              <a:t> Obedience Experiment (1961)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Once </a:t>
            </a:r>
            <a:r>
              <a:rPr lang="en-US" sz="3600" dirty="0"/>
              <a:t>the 300-volt level had been reached, the learner banged on the wall and demanded to be released</a:t>
            </a:r>
          </a:p>
          <a:p>
            <a:r>
              <a:rPr lang="en-US" sz="3600" dirty="0"/>
              <a:t>Beyond this point, the learner became completely </a:t>
            </a:r>
            <a:r>
              <a:rPr lang="en-US" sz="3600" dirty="0" smtClean="0"/>
              <a:t>silent</a:t>
            </a:r>
          </a:p>
        </p:txBody>
      </p:sp>
    </p:spTree>
    <p:extLst>
      <p:ext uri="{BB962C8B-B14F-4D97-AF65-F5344CB8AC3E}">
        <p14:creationId xmlns:p14="http://schemas.microsoft.com/office/powerpoint/2010/main" val="5173439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Milgram</a:t>
            </a:r>
            <a:r>
              <a:rPr lang="en-US" dirty="0" smtClean="0"/>
              <a:t> Obedience Experiment (1961)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The experimenter then instructed the participant to treat this silence as an incorrect response and deliver a further </a:t>
            </a:r>
            <a:r>
              <a:rPr lang="en-US" sz="3600" dirty="0" smtClean="0"/>
              <a:t>shock</a:t>
            </a:r>
          </a:p>
          <a:p>
            <a:r>
              <a:rPr lang="en-US" sz="3600" dirty="0"/>
              <a:t>65% of the participants in </a:t>
            </a:r>
            <a:r>
              <a:rPr lang="en-US" sz="3600" dirty="0" err="1"/>
              <a:t>Milgram’s</a:t>
            </a:r>
            <a:r>
              <a:rPr lang="en-US" sz="3600" dirty="0"/>
              <a:t> study delivered the maximum </a:t>
            </a:r>
            <a:r>
              <a:rPr lang="en-US" sz="3600" dirty="0" smtClean="0"/>
              <a:t>shocks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747846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Milgram</a:t>
            </a:r>
            <a:r>
              <a:rPr lang="en-US" dirty="0" smtClean="0"/>
              <a:t> Obedience Experiment (1961)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00200"/>
            <a:ext cx="6801906" cy="5101433"/>
          </a:xfrm>
        </p:spPr>
      </p:pic>
    </p:spTree>
    <p:extLst>
      <p:ext uri="{BB962C8B-B14F-4D97-AF65-F5344CB8AC3E}">
        <p14:creationId xmlns:p14="http://schemas.microsoft.com/office/powerpoint/2010/main" val="37068065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Stanford Prison Experiment (1971)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R</a:t>
            </a:r>
            <a:r>
              <a:rPr lang="en-US" sz="3200" dirty="0" smtClean="0"/>
              <a:t>esearchers </a:t>
            </a:r>
            <a:r>
              <a:rPr lang="en-US" sz="3200" dirty="0"/>
              <a:t>set up a mock prison in the basement of </a:t>
            </a:r>
            <a:r>
              <a:rPr lang="en-US" sz="3200" dirty="0" smtClean="0"/>
              <a:t>Stanford </a:t>
            </a:r>
            <a:r>
              <a:rPr lang="en-US" sz="3200" dirty="0"/>
              <a:t>University's psychology building, and then selected 24 undergraduate students to play the roles of both prisoners and </a:t>
            </a:r>
            <a:r>
              <a:rPr lang="en-US" sz="3200" dirty="0" smtClean="0"/>
              <a:t>guards</a:t>
            </a:r>
          </a:p>
          <a:p>
            <a:r>
              <a:rPr lang="en-US" sz="3200" dirty="0" smtClean="0"/>
              <a:t>The </a:t>
            </a:r>
            <a:r>
              <a:rPr lang="en-US" sz="3200" dirty="0" smtClean="0"/>
              <a:t>volunteers </a:t>
            </a:r>
            <a:r>
              <a:rPr lang="en-US" sz="3200" dirty="0"/>
              <a:t>were then randomly assigned to either the prisoner group or the guard </a:t>
            </a:r>
            <a:r>
              <a:rPr lang="en-US" sz="3200" dirty="0" smtClean="0"/>
              <a:t>group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367947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</a:t>
            </a:r>
            <a:r>
              <a:rPr lang="en-US" sz="3600" dirty="0" smtClean="0"/>
              <a:t>eals </a:t>
            </a:r>
            <a:r>
              <a:rPr lang="en-US" sz="3600" dirty="0"/>
              <a:t>with spatial </a:t>
            </a:r>
            <a:r>
              <a:rPr lang="en-US" sz="3600" dirty="0" smtClean="0"/>
              <a:t>judgment </a:t>
            </a:r>
            <a:r>
              <a:rPr lang="en-US" sz="3600" dirty="0"/>
              <a:t>and the ability to visualize with the mind's </a:t>
            </a:r>
            <a:r>
              <a:rPr lang="en-US" sz="3600" dirty="0" smtClean="0"/>
              <a:t>eye</a:t>
            </a:r>
          </a:p>
          <a:p>
            <a:r>
              <a:rPr lang="en-US" sz="3600" dirty="0" smtClean="0"/>
              <a:t>Careers </a:t>
            </a:r>
            <a:r>
              <a:rPr lang="en-US" sz="3600" dirty="0"/>
              <a:t>which suit those with this type of </a:t>
            </a:r>
            <a:r>
              <a:rPr lang="en-US" sz="3600" dirty="0" smtClean="0"/>
              <a:t>intelligence include artists, designers,</a:t>
            </a:r>
            <a:r>
              <a:rPr lang="en-US" sz="3600" dirty="0"/>
              <a:t> and </a:t>
            </a:r>
            <a:r>
              <a:rPr lang="en-US" sz="3600" dirty="0" smtClean="0"/>
              <a:t>architects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879009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Stanford Prison Experiment (1971)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Prisoners were to remain in the mock prison 24-hours a day for the duration of the </a:t>
            </a:r>
            <a:r>
              <a:rPr lang="en-US" sz="3200" dirty="0" smtClean="0"/>
              <a:t>study</a:t>
            </a:r>
          </a:p>
          <a:p>
            <a:r>
              <a:rPr lang="en-US" sz="3200" dirty="0" smtClean="0"/>
              <a:t>Guards</a:t>
            </a:r>
            <a:r>
              <a:rPr lang="en-US" sz="3200" dirty="0"/>
              <a:t>, on the other hand, were assigned to work in three-man teams for eight-hour shifts</a:t>
            </a:r>
          </a:p>
          <a:p>
            <a:r>
              <a:rPr lang="en-US" sz="3200" dirty="0"/>
              <a:t>After each shift, guards were allowed to return to their homes until their next shift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236519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Stanford Prison Experiment (1971)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Researchers </a:t>
            </a:r>
            <a:r>
              <a:rPr lang="en-US" sz="3200" dirty="0"/>
              <a:t>were able to observe the behavior of the prisoners and guards using hidden cameras and </a:t>
            </a:r>
            <a:r>
              <a:rPr lang="en-US" sz="3200" dirty="0" smtClean="0"/>
              <a:t>microphones</a:t>
            </a:r>
          </a:p>
          <a:p>
            <a:r>
              <a:rPr lang="en-US" sz="3200" dirty="0"/>
              <a:t>While the Stanford Prison Experiment was originally slated to last 14 days, it had to be stopped after just six days due to what was happening to the student participants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807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Stanford Prison Experiment (1971)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</a:t>
            </a:r>
            <a:r>
              <a:rPr lang="en-US" sz="3600" dirty="0" smtClean="0"/>
              <a:t>guards became abusive and the prisoners </a:t>
            </a:r>
            <a:r>
              <a:rPr lang="en-US" sz="3600" dirty="0" smtClean="0"/>
              <a:t>began </a:t>
            </a:r>
            <a:r>
              <a:rPr lang="en-US" sz="3600" dirty="0" smtClean="0"/>
              <a:t>to show signs of extreme stress and </a:t>
            </a:r>
            <a:r>
              <a:rPr lang="en-US" sz="3600" dirty="0" smtClean="0"/>
              <a:t>anxiety</a:t>
            </a:r>
          </a:p>
          <a:p>
            <a:r>
              <a:rPr lang="en-US" sz="3600" dirty="0"/>
              <a:t>While the prisoners and guards were allowed to interact in any way they wanted, the interactions were generally hostile or even </a:t>
            </a:r>
            <a:r>
              <a:rPr lang="en-US" sz="3600" dirty="0" smtClean="0"/>
              <a:t>dehumanizing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771164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Stanford Prison Experiment (1971)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</a:t>
            </a:r>
            <a:r>
              <a:rPr lang="en-US" sz="3200" dirty="0" smtClean="0"/>
              <a:t>guards began to behave in ways that were aggressive and abusive toward the prisoners, while the prisoners became passive and depressed</a:t>
            </a:r>
          </a:p>
          <a:p>
            <a:r>
              <a:rPr lang="en-US" sz="3200" dirty="0" smtClean="0"/>
              <a:t>Five </a:t>
            </a:r>
            <a:r>
              <a:rPr lang="en-US" sz="3200" dirty="0" smtClean="0"/>
              <a:t>prisoners </a:t>
            </a:r>
            <a:r>
              <a:rPr lang="en-US" sz="3200" dirty="0" smtClean="0"/>
              <a:t>began to experience such severe negative emotions, including crying and acute anxiety, that they had to be released from the study early</a:t>
            </a:r>
          </a:p>
        </p:txBody>
      </p:sp>
    </p:spTree>
    <p:extLst>
      <p:ext uri="{BB962C8B-B14F-4D97-AF65-F5344CB8AC3E}">
        <p14:creationId xmlns:p14="http://schemas.microsoft.com/office/powerpoint/2010/main" val="23098698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Stanford Prison Experiment (1971)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 smtClean="0"/>
              <a:t>Even the researchers themselves began to lose sight of the reality of the situation</a:t>
            </a:r>
          </a:p>
          <a:p>
            <a:r>
              <a:rPr lang="en-US" sz="3200" dirty="0" smtClean="0"/>
              <a:t>The head researcher, who acted as the </a:t>
            </a:r>
            <a:r>
              <a:rPr lang="en-US" sz="3200" dirty="0" smtClean="0"/>
              <a:t>warden</a:t>
            </a:r>
            <a:r>
              <a:rPr lang="en-US" sz="3200" dirty="0" smtClean="0"/>
              <a:t>, overlooked the abusive behavior of the prison guards until a graduate student voiced objections to the conditions in the simulated prison and the morality of continuing the experiment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1046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Stanford Prison Experiment (1971)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76400"/>
            <a:ext cx="5486400" cy="4924044"/>
          </a:xfrm>
        </p:spPr>
      </p:pic>
    </p:spTree>
    <p:extLst>
      <p:ext uri="{BB962C8B-B14F-4D97-AF65-F5344CB8AC3E}">
        <p14:creationId xmlns:p14="http://schemas.microsoft.com/office/powerpoint/2010/main" val="28858550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Charlie lives through two worlds/lives in the story</a:t>
            </a:r>
          </a:p>
          <a:p>
            <a:r>
              <a:rPr lang="en-US" sz="3600" dirty="0" smtClean="0"/>
              <a:t>Illustrate how Charlie sees each of his worlds</a:t>
            </a:r>
          </a:p>
          <a:p>
            <a:r>
              <a:rPr lang="en-US" sz="3600" dirty="0" smtClean="0"/>
              <a:t>Justify in writing why Charlie experiences the world in this way with evidence from the story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152778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>
                <a:hlinkClick r:id="rId2"/>
              </a:rPr>
              <a:t>http://www.spannj.org/BasicRights/appendix_b.htm</a:t>
            </a:r>
            <a:endParaRPr lang="en-US" dirty="0"/>
          </a:p>
          <a:p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://en.wikipedia.org/wiki/Rorschach_test</a:t>
            </a:r>
            <a:endParaRPr lang="en-US" dirty="0"/>
          </a:p>
          <a:p>
            <a:r>
              <a:rPr lang="en-US" u="sng" dirty="0">
                <a:hlinkClick r:id="rId4"/>
              </a:rPr>
              <a:t>http://crayfisher.wordpress.com/2012/03/27/a-racial-rorschach-test/</a:t>
            </a:r>
            <a:endParaRPr lang="en-US" dirty="0"/>
          </a:p>
          <a:p>
            <a:r>
              <a:rPr lang="en-US" u="sng" dirty="0">
                <a:hlinkClick r:id="rId5"/>
              </a:rPr>
              <a:t>http://rorschachreviews.com/</a:t>
            </a:r>
            <a:endParaRPr lang="en-US" dirty="0"/>
          </a:p>
          <a:p>
            <a:r>
              <a:rPr lang="en-US" u="sng" dirty="0">
                <a:hlinkClick r:id="rId6"/>
              </a:rPr>
              <a:t>http://psychology.about.com/b/2010/07/20/6-famous-psychology-experiments.htm</a:t>
            </a:r>
            <a:endParaRPr lang="en-US" dirty="0"/>
          </a:p>
          <a:p>
            <a:r>
              <a:rPr lang="en-US" u="sng" dirty="0">
                <a:hlinkClick r:id="rId7"/>
              </a:rPr>
              <a:t>http://blog.lib.umn.edu/nich0185/myblog2/2012/01/baby-little-albert-experiment---how-unethical.html</a:t>
            </a:r>
            <a:endParaRPr lang="en-US" dirty="0"/>
          </a:p>
          <a:p>
            <a:r>
              <a:rPr lang="en-US" u="sng" dirty="0">
                <a:hlinkClick r:id="rId8"/>
              </a:rPr>
              <a:t>http://blog.lib.umn.edu/nich0185/myblog/2011/11/attachment-theory-and-rhesus-monkeys.html</a:t>
            </a:r>
            <a:endParaRPr lang="en-US" dirty="0"/>
          </a:p>
          <a:p>
            <a:r>
              <a:rPr lang="en-US" u="sng" dirty="0">
                <a:hlinkClick r:id="rId9"/>
              </a:rPr>
              <a:t>http://iws.collin.edu/blusk/LAB-EXPTL_DESIGN.html</a:t>
            </a:r>
            <a:endParaRPr lang="en-US" dirty="0"/>
          </a:p>
          <a:p>
            <a:r>
              <a:rPr lang="en-US" u="sng" dirty="0">
                <a:hlinkClick r:id="rId10"/>
              </a:rPr>
              <a:t>http://zimbardofanclub.wikispaces.com/Criticisms+of+the+Stanford+Prison+Experiment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247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Linguistic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People </a:t>
            </a:r>
            <a:r>
              <a:rPr lang="en-US" sz="3600" dirty="0"/>
              <a:t>with high verbal-linguistic intelligence display a facility with words and </a:t>
            </a:r>
            <a:r>
              <a:rPr lang="en-US" sz="3600" dirty="0" smtClean="0"/>
              <a:t>languages</a:t>
            </a:r>
          </a:p>
          <a:p>
            <a:r>
              <a:rPr lang="en-US" sz="3600" dirty="0" smtClean="0"/>
              <a:t>They </a:t>
            </a:r>
            <a:r>
              <a:rPr lang="en-US" sz="3600" dirty="0"/>
              <a:t>are typically good at reading, writing, telling </a:t>
            </a:r>
            <a:r>
              <a:rPr lang="en-US" sz="3600" dirty="0" smtClean="0"/>
              <a:t>stories, </a:t>
            </a:r>
            <a:r>
              <a:rPr lang="en-US" sz="3600" dirty="0"/>
              <a:t>and memorizing words along with </a:t>
            </a:r>
            <a:r>
              <a:rPr lang="en-US" sz="3600" dirty="0" smtClean="0"/>
              <a:t>dates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00177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Bodily-kinesthetic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Deals with </a:t>
            </a:r>
            <a:r>
              <a:rPr lang="en-US" sz="3600" dirty="0" smtClean="0"/>
              <a:t>control </a:t>
            </a:r>
            <a:r>
              <a:rPr lang="en-US" sz="3600" dirty="0"/>
              <a:t>of one's bodily motions and the capacity to handle objects </a:t>
            </a:r>
            <a:r>
              <a:rPr lang="en-US" sz="3600" dirty="0" smtClean="0"/>
              <a:t>skillfully</a:t>
            </a:r>
          </a:p>
          <a:p>
            <a:r>
              <a:rPr lang="en-US" sz="3600" dirty="0" smtClean="0"/>
              <a:t>Careers </a:t>
            </a:r>
            <a:r>
              <a:rPr lang="en-US" sz="3600" dirty="0"/>
              <a:t>that suit those with this intelligence </a:t>
            </a:r>
            <a:r>
              <a:rPr lang="en-US" sz="3600" dirty="0" smtClean="0"/>
              <a:t>include: athletes, pilots, dancers, musicians, actors, surgeons, builders, police officers, </a:t>
            </a:r>
            <a:r>
              <a:rPr lang="en-US" sz="3600" dirty="0" smtClean="0"/>
              <a:t>and soldiers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48889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People </a:t>
            </a:r>
            <a:r>
              <a:rPr lang="en-US" sz="3200" dirty="0"/>
              <a:t>with a high musical intelligence normally have good </a:t>
            </a:r>
            <a:r>
              <a:rPr lang="en-US" sz="3200" dirty="0" smtClean="0"/>
              <a:t>pitch and </a:t>
            </a:r>
            <a:r>
              <a:rPr lang="en-US" sz="3200" dirty="0"/>
              <a:t>are able to sing, play musical instruments, and compose </a:t>
            </a:r>
            <a:r>
              <a:rPr lang="en-US" sz="3200" dirty="0" smtClean="0"/>
              <a:t>music</a:t>
            </a:r>
          </a:p>
          <a:p>
            <a:r>
              <a:rPr lang="en-US" sz="3200" dirty="0" smtClean="0"/>
              <a:t>Careers </a:t>
            </a:r>
            <a:r>
              <a:rPr lang="en-US" sz="3200" dirty="0"/>
              <a:t>that suit those with this intelligence </a:t>
            </a:r>
            <a:r>
              <a:rPr lang="en-US" sz="3200" dirty="0" smtClean="0"/>
              <a:t>include instrumentalists, singers, conductors, DJs, </a:t>
            </a:r>
            <a:r>
              <a:rPr lang="en-US" sz="3200" dirty="0" smtClean="0"/>
              <a:t>orators, writers, and composers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25282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Interpersonal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Individuals </a:t>
            </a:r>
            <a:r>
              <a:rPr lang="en-US" sz="3600" dirty="0"/>
              <a:t>who have high interpersonal intelligence are </a:t>
            </a:r>
            <a:r>
              <a:rPr lang="en-US" sz="3600" dirty="0" smtClean="0"/>
              <a:t>sensitive to </a:t>
            </a:r>
            <a:r>
              <a:rPr lang="en-US" sz="3600" dirty="0"/>
              <a:t>others' moods, feelings, </a:t>
            </a:r>
            <a:r>
              <a:rPr lang="en-US" sz="3600" dirty="0" smtClean="0"/>
              <a:t>temperaments, </a:t>
            </a:r>
            <a:r>
              <a:rPr lang="en-US" sz="3600" dirty="0"/>
              <a:t>and </a:t>
            </a:r>
            <a:r>
              <a:rPr lang="en-US" sz="3600" dirty="0" smtClean="0"/>
              <a:t>motivations</a:t>
            </a:r>
          </a:p>
          <a:p>
            <a:r>
              <a:rPr lang="en-US" sz="3600" dirty="0" smtClean="0"/>
              <a:t>Careers </a:t>
            </a:r>
            <a:r>
              <a:rPr lang="en-US" sz="3600" dirty="0"/>
              <a:t>that suit those with this intelligence </a:t>
            </a:r>
            <a:r>
              <a:rPr lang="en-US" sz="3600" dirty="0" smtClean="0"/>
              <a:t>include sales, politicians, managers, teachers, counselors, and social workers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03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Intrapersonal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Have a </a:t>
            </a:r>
            <a:r>
              <a:rPr lang="en-US" sz="3200" dirty="0"/>
              <a:t>deep understanding of the self; what your strengths/ weaknesses are, what makes you unique, being able to predict your own </a:t>
            </a:r>
            <a:r>
              <a:rPr lang="en-US" sz="3200" dirty="0" smtClean="0"/>
              <a:t>reactions/emotions</a:t>
            </a:r>
          </a:p>
          <a:p>
            <a:r>
              <a:rPr lang="en-US" sz="3200" dirty="0" smtClean="0"/>
              <a:t>Many </a:t>
            </a:r>
            <a:r>
              <a:rPr lang="en-US" sz="3200" dirty="0"/>
              <a:t>people with this intelligence are authors, </a:t>
            </a:r>
            <a:r>
              <a:rPr lang="en-US" sz="3200" dirty="0" smtClean="0"/>
              <a:t>psychologists, counselors, philosophers, and members of the clergy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14098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An intelligence quotient, or IQ, is a score derived from one of several standardized tests designed to assess </a:t>
            </a:r>
            <a:r>
              <a:rPr lang="en-US" sz="3200" dirty="0" smtClean="0"/>
              <a:t>intelligence</a:t>
            </a:r>
          </a:p>
          <a:p>
            <a:r>
              <a:rPr lang="en-US" sz="3200" dirty="0"/>
              <a:t>IQ scores have been shown to be associated with such factors as morbidity and mortality</a:t>
            </a:r>
            <a:r>
              <a:rPr lang="en-US" sz="3200" dirty="0" smtClean="0"/>
              <a:t>,</a:t>
            </a:r>
            <a:r>
              <a:rPr lang="en-US" sz="3200" dirty="0"/>
              <a:t> parental social status</a:t>
            </a:r>
            <a:r>
              <a:rPr lang="en-US" sz="3200" dirty="0" smtClean="0"/>
              <a:t>,</a:t>
            </a:r>
            <a:r>
              <a:rPr lang="en-US" sz="3200" dirty="0"/>
              <a:t> and, to a substantial degree, parental </a:t>
            </a:r>
            <a:r>
              <a:rPr lang="en-US" sz="3200" dirty="0" smtClean="0"/>
              <a:t>IQ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631252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137</TotalTime>
  <Words>1229</Words>
  <Application>Microsoft Office PowerPoint</Application>
  <PresentationFormat>On-screen Show (4:3)</PresentationFormat>
  <Paragraphs>103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Executive</vt:lpstr>
      <vt:lpstr>Intelligence Tests and Psychological Experiments</vt:lpstr>
      <vt:lpstr>Logical-mathematical</vt:lpstr>
      <vt:lpstr>Spatial</vt:lpstr>
      <vt:lpstr>Linguistic</vt:lpstr>
      <vt:lpstr>Bodily-kinesthetic</vt:lpstr>
      <vt:lpstr>Musical</vt:lpstr>
      <vt:lpstr>Interpersonal</vt:lpstr>
      <vt:lpstr>Intrapersonal</vt:lpstr>
      <vt:lpstr>IQ testing</vt:lpstr>
      <vt:lpstr>Criticism of IQ testing</vt:lpstr>
      <vt:lpstr>The Rorschach Test</vt:lpstr>
      <vt:lpstr>PowerPoint Presentation</vt:lpstr>
      <vt:lpstr>PowerPoint Presentation</vt:lpstr>
      <vt:lpstr>PowerPoint Presentation</vt:lpstr>
      <vt:lpstr>Little Albert (1920)</vt:lpstr>
      <vt:lpstr>Little Albert (1920)</vt:lpstr>
      <vt:lpstr>Little Albert (1920)</vt:lpstr>
      <vt:lpstr>Harlow’s Rhesus Monkeys (1957-1963)</vt:lpstr>
      <vt:lpstr>Harlow’s Rhesus Monkeys (1957-1963)</vt:lpstr>
      <vt:lpstr>Harlow’s Rhesus Monkeys (1957-1963)</vt:lpstr>
      <vt:lpstr>Harlow’s Rhesus Monkeys (1957-1963)</vt:lpstr>
      <vt:lpstr>Harlow’s Rhesus Monkeys (1957-1963)</vt:lpstr>
      <vt:lpstr>The Milgram Obedience Experiment (1961)</vt:lpstr>
      <vt:lpstr>The Milgram Obedience Experiment (1961)</vt:lpstr>
      <vt:lpstr>The Milgram Obedience Experiment (1961)</vt:lpstr>
      <vt:lpstr>The Milgram Obedience Experiment (1961)</vt:lpstr>
      <vt:lpstr>The Milgram Obedience Experiment (1961)</vt:lpstr>
      <vt:lpstr>The Milgram Obedience Experiment (1961)</vt:lpstr>
      <vt:lpstr>The Stanford Prison Experiment (1971)</vt:lpstr>
      <vt:lpstr>The Stanford Prison Experiment (1971)</vt:lpstr>
      <vt:lpstr>The Stanford Prison Experiment (1971)</vt:lpstr>
      <vt:lpstr>The Stanford Prison Experiment (1971)</vt:lpstr>
      <vt:lpstr>The Stanford Prison Experiment (1971)</vt:lpstr>
      <vt:lpstr>The Stanford Prison Experiment (1971)</vt:lpstr>
      <vt:lpstr>The Stanford Prison Experiment (1971)</vt:lpstr>
      <vt:lpstr>Assignment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Intelligence Tests and Psychological Experiments</dc:title>
  <dc:creator>Hannah</dc:creator>
  <cp:lastModifiedBy>Hannah</cp:lastModifiedBy>
  <cp:revision>15</cp:revision>
  <dcterms:created xsi:type="dcterms:W3CDTF">2012-10-08T16:32:36Z</dcterms:created>
  <dcterms:modified xsi:type="dcterms:W3CDTF">2012-10-09T00:44:26Z</dcterms:modified>
</cp:coreProperties>
</file>